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mbria" panose="02040503050406030204" pitchFamily="18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21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10" Type="http://schemas.openxmlformats.org/officeDocument/2006/relationships/image" Target="../media/image3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03978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Milestone 2 – Fake Job Detection</a:t>
            </a:r>
            <a:endParaRPr lang="en-US" sz="4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Model Training, Evaluation &amp; Comparison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39227E-731D-798B-8EDF-7F14C71B8A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77450" y="7796188"/>
            <a:ext cx="2152950" cy="3524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89397"/>
            <a:ext cx="12500015" cy="633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38512F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Overview of Milestone 2: A Comprehensive Approach</a:t>
            </a:r>
            <a:endParaRPr lang="en-US" sz="39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1953816"/>
            <a:ext cx="12954952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This milestone focused on developing and refining models for fake job detection, culminating in a robust selection process.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2540675"/>
            <a:ext cx="215384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 Light" pitchFamily="34" charset="-120"/>
              </a:rPr>
              <a:t>01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837724" y="2876193"/>
            <a:ext cx="6369725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6" name="Text 4"/>
          <p:cNvSpPr/>
          <p:nvPr/>
        </p:nvSpPr>
        <p:spPr>
          <a:xfrm>
            <a:off x="837724" y="3044785"/>
            <a:ext cx="2976562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Train Logistic Regression</a:t>
            </a:r>
            <a:endParaRPr lang="en-US" sz="19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37724" y="3490793"/>
            <a:ext cx="6369725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Implementing a foundational classification model.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422833" y="2540675"/>
            <a:ext cx="215384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 Light" pitchFamily="34" charset="-120"/>
              </a:rPr>
              <a:t>02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422833" y="2876193"/>
            <a:ext cx="6369844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0" name="Text 8"/>
          <p:cNvSpPr/>
          <p:nvPr/>
        </p:nvSpPr>
        <p:spPr>
          <a:xfrm>
            <a:off x="7422833" y="3044785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Train Random Forest</a:t>
            </a:r>
            <a:endParaRPr lang="en-US" sz="19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422833" y="3490793"/>
            <a:ext cx="6369844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Leveraging ensemble learning for improved accuracy.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837724" y="4212312"/>
            <a:ext cx="215384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 Light" pitchFamily="34" charset="-120"/>
              </a:rPr>
              <a:t>03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837724" y="4547830"/>
            <a:ext cx="6369725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4" name="Text 12"/>
          <p:cNvSpPr/>
          <p:nvPr/>
        </p:nvSpPr>
        <p:spPr>
          <a:xfrm>
            <a:off x="837724" y="4716423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Train BiLSTM Model</a:t>
            </a:r>
            <a:endParaRPr lang="en-US" sz="19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837724" y="5162431"/>
            <a:ext cx="6369725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Exploring deep learning for sequence data analysis.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422833" y="4212312"/>
            <a:ext cx="215384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 Light" pitchFamily="34" charset="-120"/>
              </a:rPr>
              <a:t>04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422833" y="4547830"/>
            <a:ext cx="6369844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8" name="Text 16"/>
          <p:cNvSpPr/>
          <p:nvPr/>
        </p:nvSpPr>
        <p:spPr>
          <a:xfrm>
            <a:off x="7422833" y="4716423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Evaluate Models</a:t>
            </a:r>
            <a:endParaRPr lang="en-US" sz="19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422833" y="5162431"/>
            <a:ext cx="6369844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Assessing performance against key metrics.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837724" y="5883950"/>
            <a:ext cx="215384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 Light" pitchFamily="34" charset="-120"/>
              </a:rPr>
              <a:t>05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837724" y="6219468"/>
            <a:ext cx="6369725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22" name="Text 20"/>
          <p:cNvSpPr/>
          <p:nvPr/>
        </p:nvSpPr>
        <p:spPr>
          <a:xfrm>
            <a:off x="837724" y="6388060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Cross Validation</a:t>
            </a:r>
            <a:endParaRPr lang="en-US" sz="19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837724" y="6834068"/>
            <a:ext cx="6369725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Ensuring model generalization and stability.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7422833" y="5883950"/>
            <a:ext cx="215384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 Light" pitchFamily="34" charset="-120"/>
              </a:rPr>
              <a:t>06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7422833" y="6219468"/>
            <a:ext cx="6369844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26" name="Text 24"/>
          <p:cNvSpPr/>
          <p:nvPr/>
        </p:nvSpPr>
        <p:spPr>
          <a:xfrm>
            <a:off x="7422833" y="6388060"/>
            <a:ext cx="3486388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Compare &amp; Select Best Model</a:t>
            </a:r>
            <a:endParaRPr lang="en-US" sz="19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7422833" y="6834068"/>
            <a:ext cx="6369844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Identifying the optimal solution for deployment.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D0B27C5-D55C-220B-2D45-B4537E0F7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7450" y="7762755"/>
            <a:ext cx="2152950" cy="3524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7921" y="635318"/>
            <a:ext cx="7660958" cy="1246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38512F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Logistic Regression: A Baseline for Classification</a:t>
            </a:r>
            <a:endParaRPr lang="en-US" sz="39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27921" y="2199203"/>
            <a:ext cx="7660958" cy="677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Our initial model utilized Logistic Regression, a powerful yet interpretable algorithm, demonstrating strong performance.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27921" y="3305770"/>
            <a:ext cx="4389834" cy="1355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TF-IDF Features:</a:t>
            </a: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Transformed textual data into numerical vectors using Term Frequency-Inverse Document Frequency, capturing the importance of words in job descriptions.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27921" y="4973360"/>
            <a:ext cx="4389834" cy="1355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Hyperparameter Tuning:</a:t>
            </a: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Optimized parameters such as regularization strength to prevent overfitting and enhance generalization.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27921" y="6402824"/>
            <a:ext cx="4389834" cy="1355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High Accuracy &amp; F1-score:</a:t>
            </a:r>
            <a:r>
              <a:rPr lang="en-US" sz="165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Achieved impressive scores, indicating a balanced performance between precision and recall in detecting fake jobs.</a:t>
            </a:r>
            <a:endParaRPr lang="en-US" sz="1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2107" y="3353395"/>
            <a:ext cx="2754273" cy="27542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447D5A-9443-3FE8-2502-10EE02D50E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72825" y="7734300"/>
            <a:ext cx="2152950" cy="4476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72358"/>
            <a:ext cx="7468553" cy="1196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8512F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Random Forest: Ensemble Power for Prediction</a:t>
            </a:r>
            <a:endParaRPr lang="en-US" sz="3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2274332"/>
            <a:ext cx="7468553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Leveraging the collective intelligence of multiple decision trees, the Random Forest model provided deeper insights and robust predictions.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3383042"/>
            <a:ext cx="2286119" cy="228611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517618" y="3337322"/>
            <a:ext cx="4282559" cy="1302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Tuned n_estimators &amp; max_depth:</a:t>
            </a:r>
            <a:r>
              <a:rPr lang="en-US" sz="160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Fine-tuned the number of trees and their maximum depth to optimize performance and prevent overfitting.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9517618" y="4710589"/>
            <a:ext cx="4282559" cy="1302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Extracted Feature Importance:</a:t>
            </a:r>
            <a:r>
              <a:rPr lang="en-US" sz="160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Identified key features that significantly contribute to distinguishing fake job postings, offering valuable interpretability.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9517618" y="6083856"/>
            <a:ext cx="4282559" cy="1302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Evaluated All Metrics:</a:t>
            </a:r>
            <a:r>
              <a:rPr lang="en-US" sz="1600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Conducted a thorough evaluation across a spectrum of metrics, including precision, recall, and AUC, to ensure comprehensive performance assessment.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3787E6-04DE-94D8-B619-E16CD59480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10775" y="7762826"/>
            <a:ext cx="2152950" cy="3524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0818" y="653058"/>
            <a:ext cx="7798951" cy="488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dirty="0">
                <a:solidFill>
                  <a:srgbClr val="38512F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BiLSTM Model: Delving into Deep Learning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0818" y="1454449"/>
            <a:ext cx="11253027" cy="618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For sequential data inherent in text, a Bidirectional Long Short-Term Memory (BiLSTM) network was employed, capturing</a:t>
            </a:r>
          </a:p>
          <a:p>
            <a:pPr marL="0" indent="0">
              <a:lnSpc>
                <a:spcPts val="205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complex contextual dependencies.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818" y="2192774"/>
            <a:ext cx="498515" cy="1143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95425" y="2358867"/>
            <a:ext cx="1955006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Embedding Layer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495425" y="2702838"/>
            <a:ext cx="12304157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Transformed words into dense vector representations, capturing semantic relationships.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16" y="3355896"/>
            <a:ext cx="498515" cy="11430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44623" y="3521988"/>
            <a:ext cx="1955006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BiLSTM Layers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744623" y="3865960"/>
            <a:ext cx="12054959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Processed sequences in both forward and backward directions, enhancing understanding of context.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333" y="4519018"/>
            <a:ext cx="498515" cy="114300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993940" y="4685110"/>
            <a:ext cx="1955006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Dense Layers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1993940" y="5029081"/>
            <a:ext cx="1180564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Applied fully connected layers for final classification based on learned features.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531" y="5682139"/>
            <a:ext cx="498515" cy="114300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243138" y="5848231"/>
            <a:ext cx="1955006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Early Stopping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2243138" y="6192203"/>
            <a:ext cx="10808731" cy="632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Implemented a callback to stop training when validation loss ceased to improve, preventing overfitting and saving </a:t>
            </a:r>
          </a:p>
          <a:p>
            <a:pPr marL="0" indent="0">
              <a:lnSpc>
                <a:spcPts val="205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computational resources.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333" y="6845261"/>
            <a:ext cx="498515" cy="114300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993940" y="7011353"/>
            <a:ext cx="2156936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Training Curves Plotted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Text 11"/>
          <p:cNvSpPr/>
          <p:nvPr/>
        </p:nvSpPr>
        <p:spPr>
          <a:xfrm>
            <a:off x="1993940" y="7355325"/>
            <a:ext cx="1180564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Visualized loss and accuracy over epochs to monitor model convergence and identify potential issues.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BBE2219-61FF-87AA-BA1D-DAF378A3D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77450" y="7722393"/>
            <a:ext cx="2152950" cy="4405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238" y="213122"/>
            <a:ext cx="7711321" cy="454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dirty="0">
                <a:solidFill>
                  <a:srgbClr val="38512F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Model Comparison: Identifying the Champion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54533" y="957037"/>
            <a:ext cx="13491924" cy="507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A critical phase involved a direct comparison between the traditional machine learning and deep learning models to determine the </a:t>
            </a:r>
          </a:p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most effective solution.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33" y="1580684"/>
            <a:ext cx="6229588" cy="62295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337525" y="2304607"/>
            <a:ext cx="6557486" cy="1042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Compared Classical &amp; Deep-Learning Models:</a:t>
            </a: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Evaluated Logistic Regression, Random Forest, and BiLSTM side-by-side, considering their strengths and weaknesses in the context of fake job detection.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315200" y="3514334"/>
            <a:ext cx="6557486" cy="12009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Best Model Selected Based on F1-score:</a:t>
            </a: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The F1-score, which balances precision and recall, served as the primary metric for selecting the optimal model, ensuring robust performance in identifying both true positives and true negatives.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23662" y="7505601"/>
            <a:ext cx="13322795" cy="656392"/>
          </a:xfrm>
          <a:prstGeom prst="roundRect">
            <a:avLst>
              <a:gd name="adj" fmla="val 3531"/>
            </a:avLst>
          </a:prstGeom>
          <a:solidFill>
            <a:srgbClr val="D4E3CF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62" y="8608338"/>
            <a:ext cx="193119" cy="15442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93529" y="7747869"/>
            <a:ext cx="1117467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The model with the highest F1-score demonstrated the best overall performance in our specific detection task.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1FEC9EA-A312-F982-F109-227EE37E6D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41042" y="7791222"/>
            <a:ext cx="589358" cy="4111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3553" y="787241"/>
            <a:ext cx="7536894" cy="908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dirty="0">
                <a:solidFill>
                  <a:srgbClr val="38512F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Cross-Validation: Ensuring Robustness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03553" y="2139256"/>
            <a:ext cx="7536894" cy="624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To validate the stability and generalization of our chosen model, 5-Fold Stratified Cross-Validation was performed, particularly on the Logistic Regression model.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553" y="3291364"/>
            <a:ext cx="3000851" cy="30008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124326" y="3178254"/>
            <a:ext cx="4223742" cy="18730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5-Fold Stratified CV on Logistic Regression:</a:t>
            </a: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The dataset was divided into five stratified folds, maintaining the original class distribution in each fold, and the model was trained and validated five times.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4124326" y="5188744"/>
            <a:ext cx="4223741" cy="2185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Performance Stability Checked:</a:t>
            </a: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 This rigorous validation process confirmed that the model's performance was consistent across different subsets of the data, indicating strong generalization capabilities and reliability in real-world scenarios.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85731"/>
            <a:ext cx="7057311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dirty="0">
                <a:solidFill>
                  <a:srgbClr val="38512F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Conclusion: Milestone 2 Achievements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1829753"/>
            <a:ext cx="7468553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Milestone 2 successfully laid the groundwork for effective fake job detection, bringing us closer to a robust solution.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324124" y="2554248"/>
            <a:ext cx="3650456" cy="2362818"/>
          </a:xfrm>
          <a:prstGeom prst="roundRect">
            <a:avLst>
              <a:gd name="adj" fmla="val 1166"/>
            </a:avLst>
          </a:prstGeom>
          <a:solidFill>
            <a:srgbClr val="F3E7D4"/>
          </a:solidFill>
          <a:ln/>
        </p:spPr>
      </p:sp>
      <p:sp>
        <p:nvSpPr>
          <p:cNvPr id="6" name="Shape 3"/>
          <p:cNvSpPr/>
          <p:nvPr/>
        </p:nvSpPr>
        <p:spPr>
          <a:xfrm>
            <a:off x="6491645" y="2721769"/>
            <a:ext cx="502682" cy="502682"/>
          </a:xfrm>
          <a:prstGeom prst="roundRect">
            <a:avLst>
              <a:gd name="adj" fmla="val 18188608"/>
            </a:avLst>
          </a:prstGeom>
          <a:solidFill>
            <a:srgbClr val="38512F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9876" y="2860000"/>
            <a:ext cx="226100" cy="2261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491645" y="3391972"/>
            <a:ext cx="197131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Models Trained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6491645" y="3738920"/>
            <a:ext cx="3315414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Logistic Regression, Random Forest, and BiLSTM models were successfully developed and prepared for evaluation.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10142101" y="2554247"/>
            <a:ext cx="3650575" cy="2335887"/>
          </a:xfrm>
          <a:prstGeom prst="roundRect">
            <a:avLst>
              <a:gd name="adj" fmla="val 1166"/>
            </a:avLst>
          </a:prstGeom>
          <a:solidFill>
            <a:srgbClr val="F3E7D4"/>
          </a:solidFill>
          <a:ln/>
        </p:spPr>
      </p:sp>
      <p:sp>
        <p:nvSpPr>
          <p:cNvPr id="11" name="Shape 7"/>
          <p:cNvSpPr/>
          <p:nvPr/>
        </p:nvSpPr>
        <p:spPr>
          <a:xfrm>
            <a:off x="10309622" y="2721769"/>
            <a:ext cx="502682" cy="502682"/>
          </a:xfrm>
          <a:prstGeom prst="roundRect">
            <a:avLst>
              <a:gd name="adj" fmla="val 18188608"/>
            </a:avLst>
          </a:prstGeom>
          <a:solidFill>
            <a:srgbClr val="38512F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447853" y="2860000"/>
            <a:ext cx="226100" cy="22610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09622" y="3391972"/>
            <a:ext cx="197131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Models Compared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10309622" y="3738920"/>
            <a:ext cx="3315533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A thorough comparison identified the most effective model based on comprehensive performance metrics.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Shape 10"/>
          <p:cNvSpPr/>
          <p:nvPr/>
        </p:nvSpPr>
        <p:spPr>
          <a:xfrm>
            <a:off x="6324123" y="5026402"/>
            <a:ext cx="7468553" cy="1871542"/>
          </a:xfrm>
          <a:prstGeom prst="roundRect">
            <a:avLst>
              <a:gd name="adj" fmla="val 1551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Shape 11"/>
          <p:cNvSpPr/>
          <p:nvPr/>
        </p:nvSpPr>
        <p:spPr>
          <a:xfrm>
            <a:off x="6491645" y="5162669"/>
            <a:ext cx="502682" cy="502682"/>
          </a:xfrm>
          <a:prstGeom prst="roundRect">
            <a:avLst>
              <a:gd name="adj" fmla="val 18188608"/>
            </a:avLst>
          </a:prstGeom>
          <a:solidFill>
            <a:srgbClr val="38512F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29876" y="5275302"/>
            <a:ext cx="236006" cy="236006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491644" y="5792806"/>
            <a:ext cx="2268897" cy="169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Best Model Selected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6491645" y="6139754"/>
            <a:ext cx="7558651" cy="686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The top-performing model, demonstrating superior F1-score and </a:t>
            </a:r>
          </a:p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3" pitchFamily="34" charset="-120"/>
              </a:rPr>
              <a:t>generalization, was chosen.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 14"/>
          <p:cNvSpPr/>
          <p:nvPr/>
        </p:nvSpPr>
        <p:spPr>
          <a:xfrm>
            <a:off x="6324124" y="7034211"/>
            <a:ext cx="7216735" cy="394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dirty="0">
                <a:solidFill>
                  <a:srgbClr val="38512F"/>
                </a:solidFill>
                <a:latin typeface="Cambria" panose="02040503050406030204" pitchFamily="18" charset="0"/>
                <a:ea typeface="Cambria" panose="02040503050406030204" pitchFamily="18" charset="0"/>
                <a:cs typeface="Lora" pitchFamily="34" charset="-120"/>
              </a:rPr>
              <a:t>Ready for Milestone 3: Deployment &amp; Refinement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F71B702-5616-8B84-D07E-B11140EE6F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464384" y="7786663"/>
            <a:ext cx="2152950" cy="35247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707</Words>
  <Application>Microsoft Office PowerPoint</Application>
  <PresentationFormat>Custom</PresentationFormat>
  <Paragraphs>74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Aditya Vajramatti</cp:lastModifiedBy>
  <cp:revision>4</cp:revision>
  <dcterms:created xsi:type="dcterms:W3CDTF">2025-12-08T06:52:56Z</dcterms:created>
  <dcterms:modified xsi:type="dcterms:W3CDTF">2025-12-08T07:11:07Z</dcterms:modified>
</cp:coreProperties>
</file>